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10287000" cx="18288000"/>
  <p:notesSz cx="10287000" cy="18288000"/>
  <p:embeddedFontLst>
    <p:embeddedFont>
      <p:font typeface="Roboto"/>
      <p:regular r:id="rId50"/>
      <p:bold r:id="rId51"/>
      <p:italic r:id="rId52"/>
      <p:boldItalic r:id="rId53"/>
    </p:embeddedFont>
    <p:embeddedFont>
      <p:font typeface="Inter SemiBold"/>
      <p:regular r:id="rId54"/>
      <p:bold r:id="rId55"/>
    </p:embeddedFont>
    <p:embeddedFont>
      <p:font typeface="Inter"/>
      <p:regular r:id="rId56"/>
      <p:bold r:id="rId57"/>
    </p:embeddedFont>
    <p:embeddedFont>
      <p:font typeface="Corbel"/>
      <p:regular r:id="rId58"/>
      <p:bold r:id="rId59"/>
      <p:italic r:id="rId60"/>
      <p:boldItalic r:id="rId61"/>
    </p:embeddedFont>
    <p:embeddedFont>
      <p:font typeface="JetBrains Mono"/>
      <p:regular r:id="rId62"/>
      <p:bold r:id="rId63"/>
      <p:italic r:id="rId64"/>
      <p:boldItalic r:id="rId65"/>
    </p:embeddedFont>
    <p:embeddedFont>
      <p:font typeface="Open Sans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70" roundtripDataSignature="AMtx7mhQKQqhNSgdXAraSoxvFsHaSFKW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8DE0415-1A93-45EF-8511-506833FE8670}">
  <a:tblStyle styleId="{88DE0415-1A93-45EF-8511-506833FE867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0" Type="http://customschemas.google.com/relationships/presentationmetadata" Target="meta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JetBrainsMono-regular.fntdata"/><Relationship Id="rId61" Type="http://schemas.openxmlformats.org/officeDocument/2006/relationships/font" Target="fonts/Corbel-boldItalic.fntdata"/><Relationship Id="rId20" Type="http://schemas.openxmlformats.org/officeDocument/2006/relationships/slide" Target="slides/slide14.xml"/><Relationship Id="rId64" Type="http://schemas.openxmlformats.org/officeDocument/2006/relationships/font" Target="fonts/JetBrainsMono-italic.fntdata"/><Relationship Id="rId63" Type="http://schemas.openxmlformats.org/officeDocument/2006/relationships/font" Target="fonts/JetBrainsMono-bold.fntdata"/><Relationship Id="rId22" Type="http://schemas.openxmlformats.org/officeDocument/2006/relationships/slide" Target="slides/slide16.xml"/><Relationship Id="rId66" Type="http://schemas.openxmlformats.org/officeDocument/2006/relationships/font" Target="fonts/OpenSans-regular.fntdata"/><Relationship Id="rId21" Type="http://schemas.openxmlformats.org/officeDocument/2006/relationships/slide" Target="slides/slide15.xml"/><Relationship Id="rId65" Type="http://schemas.openxmlformats.org/officeDocument/2006/relationships/font" Target="fonts/JetBrainsMono-boldItalic.fntdata"/><Relationship Id="rId24" Type="http://schemas.openxmlformats.org/officeDocument/2006/relationships/slide" Target="slides/slide18.xml"/><Relationship Id="rId68" Type="http://schemas.openxmlformats.org/officeDocument/2006/relationships/font" Target="fonts/OpenSans-italic.fntdata"/><Relationship Id="rId23" Type="http://schemas.openxmlformats.org/officeDocument/2006/relationships/slide" Target="slides/slide17.xml"/><Relationship Id="rId67" Type="http://schemas.openxmlformats.org/officeDocument/2006/relationships/font" Target="fonts/OpenSans-bold.fntdata"/><Relationship Id="rId60" Type="http://schemas.openxmlformats.org/officeDocument/2006/relationships/font" Target="fonts/Corbel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OpenSans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bold.fntdata"/><Relationship Id="rId50" Type="http://schemas.openxmlformats.org/officeDocument/2006/relationships/font" Target="fonts/Roboto-regular.fntdata"/><Relationship Id="rId53" Type="http://schemas.openxmlformats.org/officeDocument/2006/relationships/font" Target="fonts/Roboto-boldItalic.fntdata"/><Relationship Id="rId52" Type="http://schemas.openxmlformats.org/officeDocument/2006/relationships/font" Target="fonts/Roboto-italic.fntdata"/><Relationship Id="rId11" Type="http://schemas.openxmlformats.org/officeDocument/2006/relationships/slide" Target="slides/slide5.xml"/><Relationship Id="rId55" Type="http://schemas.openxmlformats.org/officeDocument/2006/relationships/font" Target="fonts/InterSemiBold-bold.fntdata"/><Relationship Id="rId10" Type="http://schemas.openxmlformats.org/officeDocument/2006/relationships/slide" Target="slides/slide4.xml"/><Relationship Id="rId54" Type="http://schemas.openxmlformats.org/officeDocument/2006/relationships/font" Target="fonts/InterSemiBold-regular.fntdata"/><Relationship Id="rId13" Type="http://schemas.openxmlformats.org/officeDocument/2006/relationships/slide" Target="slides/slide7.xml"/><Relationship Id="rId57" Type="http://schemas.openxmlformats.org/officeDocument/2006/relationships/font" Target="fonts/Inter-bold.fntdata"/><Relationship Id="rId12" Type="http://schemas.openxmlformats.org/officeDocument/2006/relationships/slide" Target="slides/slide6.xml"/><Relationship Id="rId56" Type="http://schemas.openxmlformats.org/officeDocument/2006/relationships/font" Target="fonts/Inter-regular.fntdata"/><Relationship Id="rId15" Type="http://schemas.openxmlformats.org/officeDocument/2006/relationships/slide" Target="slides/slide9.xml"/><Relationship Id="rId59" Type="http://schemas.openxmlformats.org/officeDocument/2006/relationships/font" Target="fonts/Corbel-bold.fntdata"/><Relationship Id="rId14" Type="http://schemas.openxmlformats.org/officeDocument/2006/relationships/slide" Target="slides/slide8.xml"/><Relationship Id="rId58" Type="http://schemas.openxmlformats.org/officeDocument/2006/relationships/font" Target="fonts/Corbel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2.png>
</file>

<file path=ppt/media/image13.png>
</file>

<file path=ppt/media/image16.png>
</file>

<file path=ppt/media/image17.jpg>
</file>

<file path=ppt/media/image18.jpg>
</file>

<file path=ppt/media/image19.png>
</file>

<file path=ppt/media/image2.jpg>
</file>

<file path=ppt/media/image22.png>
</file>

<file path=ppt/media/image23.png>
</file>

<file path=ppt/media/image25.png>
</file>

<file path=ppt/media/image27.png>
</file>

<file path=ppt/media/image28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2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3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6" name="Google Shape;256;p3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4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5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6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7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7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8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9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2" name="Google Shape;292;p3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3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0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0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1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4" name="Google Shape;304;p4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4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7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8" name="Google Shape;128;p2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3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43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4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2" name="Google Shape;322;p4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4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5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5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6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7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47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8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6" name="Google Shape;346;p4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4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9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49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0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8" name="Google Shape;358;p5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5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9" name="Google Shape;149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2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52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3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6" name="Google Shape;376;p5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5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4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54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5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55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6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6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7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57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8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6" name="Google Shape;406;p5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5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9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59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0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60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1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61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0" name="Google Shape;170;p1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2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62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3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63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4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64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0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2" name="Google Shape;452;p1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1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7" name="Google Shape;177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8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1" name="Google Shape;231;p2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:notes"/>
          <p:cNvSpPr/>
          <p:nvPr>
            <p:ph idx="2" type="sldImg"/>
          </p:nvPr>
        </p:nvSpPr>
        <p:spPr>
          <a:xfrm>
            <a:off x="-1166813" y="0"/>
            <a:ext cx="5334001" cy="30003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8" name="Google Shape;238;p3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2"/>
          <p:cNvSpPr txBox="1"/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preencoded.png" id="9" name="Google Shape;9;p12"/>
          <p:cNvPicPr preferRelativeResize="0"/>
          <p:nvPr/>
        </p:nvPicPr>
        <p:blipFill rotWithShape="1">
          <a:blip r:embed="rId2">
            <a:alphaModFix/>
          </a:blip>
          <a:srcRect b="0" l="9423" r="3055" t="0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6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201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76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76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76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76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9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69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69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0"/>
          <p:cNvSpPr txBox="1"/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preencoded.png" id="51" name="Google Shape;51;p70"/>
          <p:cNvPicPr preferRelativeResize="0"/>
          <p:nvPr/>
        </p:nvPicPr>
        <p:blipFill rotWithShape="1">
          <a:blip r:embed="rId2">
            <a:alphaModFix/>
          </a:blip>
          <a:srcRect b="0" l="9423" r="3055" t="0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7"/>
          <p:cNvSpPr txBox="1"/>
          <p:nvPr>
            <p:ph type="ctrTitle"/>
          </p:nvPr>
        </p:nvSpPr>
        <p:spPr>
          <a:xfrm>
            <a:off x="2286000" y="1684338"/>
            <a:ext cx="137160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7"/>
          <p:cNvSpPr txBox="1"/>
          <p:nvPr>
            <p:ph idx="1" type="subTitle"/>
          </p:nvPr>
        </p:nvSpPr>
        <p:spPr>
          <a:xfrm>
            <a:off x="2286000" y="5403851"/>
            <a:ext cx="13716000" cy="24828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0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0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0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0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0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0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77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77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77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8"/>
          <p:cNvSpPr txBox="1"/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8"/>
          <p:cNvSpPr txBox="1"/>
          <p:nvPr>
            <p:ph idx="1" type="body"/>
          </p:nvPr>
        </p:nvSpPr>
        <p:spPr>
          <a:xfrm>
            <a:off x="1257302" y="2738438"/>
            <a:ext cx="15773400" cy="652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63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1"/>
              <a:buFont typeface="Arial"/>
              <a:buChar char="•"/>
              <a:defRPr b="0" i="0" sz="28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536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8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78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78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9"/>
          <p:cNvSpPr txBox="1"/>
          <p:nvPr>
            <p:ph type="title"/>
          </p:nvPr>
        </p:nvSpPr>
        <p:spPr>
          <a:xfrm>
            <a:off x="1247776" y="2565401"/>
            <a:ext cx="15773400" cy="42783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79"/>
          <p:cNvSpPr txBox="1"/>
          <p:nvPr>
            <p:ph idx="1" type="body"/>
          </p:nvPr>
        </p:nvSpPr>
        <p:spPr>
          <a:xfrm>
            <a:off x="1247776" y="6884988"/>
            <a:ext cx="15773400" cy="2249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999"/>
              <a:buFont typeface="Arial"/>
              <a:buNone/>
              <a:defRPr b="0" i="0" sz="1999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1"/>
              <a:buFont typeface="Arial"/>
              <a:buNone/>
              <a:defRPr b="0" i="0" sz="1601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1"/>
              <a:buFont typeface="Arial"/>
              <a:buNone/>
              <a:defRPr b="0" i="0" sz="1601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1"/>
              <a:buFont typeface="Arial"/>
              <a:buNone/>
              <a:defRPr b="0" i="0" sz="1601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1"/>
              <a:buFont typeface="Arial"/>
              <a:buNone/>
              <a:defRPr b="0" i="0" sz="1601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1"/>
              <a:buFont typeface="Arial"/>
              <a:buNone/>
              <a:defRPr b="0" i="0" sz="1601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1"/>
              <a:buFont typeface="Arial"/>
              <a:buNone/>
              <a:defRPr b="0" i="0" sz="1601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79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79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79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0"/>
          <p:cNvSpPr txBox="1"/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80"/>
          <p:cNvSpPr txBox="1"/>
          <p:nvPr>
            <p:ph idx="1" type="body"/>
          </p:nvPr>
        </p:nvSpPr>
        <p:spPr>
          <a:xfrm>
            <a:off x="1257299" y="2738438"/>
            <a:ext cx="7810501" cy="652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63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1"/>
              <a:buFont typeface="Arial"/>
              <a:buChar char="•"/>
              <a:defRPr b="0" i="0" sz="28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536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80"/>
          <p:cNvSpPr txBox="1"/>
          <p:nvPr>
            <p:ph idx="2" type="body"/>
          </p:nvPr>
        </p:nvSpPr>
        <p:spPr>
          <a:xfrm>
            <a:off x="9220200" y="2738438"/>
            <a:ext cx="7810501" cy="652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63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1"/>
              <a:buFont typeface="Arial"/>
              <a:buChar char="•"/>
              <a:defRPr b="0" i="0" sz="28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536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80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80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80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1"/>
          <p:cNvSpPr txBox="1"/>
          <p:nvPr>
            <p:ph type="title"/>
          </p:nvPr>
        </p:nvSpPr>
        <p:spPr>
          <a:xfrm>
            <a:off x="1260475" y="547690"/>
            <a:ext cx="15773400" cy="19891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81"/>
          <p:cNvSpPr txBox="1"/>
          <p:nvPr>
            <p:ph idx="1" type="body"/>
          </p:nvPr>
        </p:nvSpPr>
        <p:spPr>
          <a:xfrm>
            <a:off x="1260475" y="2522538"/>
            <a:ext cx="7735889" cy="12350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1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81"/>
          <p:cNvSpPr txBox="1"/>
          <p:nvPr>
            <p:ph idx="2" type="body"/>
          </p:nvPr>
        </p:nvSpPr>
        <p:spPr>
          <a:xfrm>
            <a:off x="1260475" y="3757615"/>
            <a:ext cx="7735889" cy="5527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63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1"/>
              <a:buFont typeface="Arial"/>
              <a:buChar char="•"/>
              <a:defRPr b="0" i="0" sz="28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536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81"/>
          <p:cNvSpPr txBox="1"/>
          <p:nvPr>
            <p:ph idx="3" type="body"/>
          </p:nvPr>
        </p:nvSpPr>
        <p:spPr>
          <a:xfrm>
            <a:off x="9258301" y="2522538"/>
            <a:ext cx="7775575" cy="12350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1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1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81"/>
          <p:cNvSpPr txBox="1"/>
          <p:nvPr>
            <p:ph idx="4" type="body"/>
          </p:nvPr>
        </p:nvSpPr>
        <p:spPr>
          <a:xfrm>
            <a:off x="9258301" y="3757615"/>
            <a:ext cx="7775575" cy="5527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63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1"/>
              <a:buFont typeface="Arial"/>
              <a:buChar char="•"/>
              <a:defRPr b="0" i="0" sz="28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536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81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81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81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2"/>
          <p:cNvSpPr txBox="1"/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82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82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82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3"/>
          <p:cNvSpPr txBox="1"/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99"/>
              <a:buFont typeface="Arial"/>
              <a:buNone/>
              <a:defRPr sz="319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83"/>
          <p:cNvSpPr txBox="1"/>
          <p:nvPr>
            <p:ph idx="1" type="body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736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3199"/>
              <a:buFont typeface="Arial"/>
              <a:buChar char="•"/>
              <a:defRPr b="0" i="0" sz="31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63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1"/>
              <a:buFont typeface="Arial"/>
              <a:buChar char="•"/>
              <a:defRPr b="0" i="0" sz="28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536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536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536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536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536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536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p83"/>
          <p:cNvSpPr txBox="1"/>
          <p:nvPr>
            <p:ph idx="2" type="body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0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99"/>
              <a:buFont typeface="Arial"/>
              <a:buNone/>
              <a:defRPr b="0" i="0" sz="13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p83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83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83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1_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65"/>
          <p:cNvPicPr preferRelativeResize="0"/>
          <p:nvPr/>
        </p:nvPicPr>
        <p:blipFill rotWithShape="1">
          <a:blip r:embed="rId2">
            <a:alphaModFix/>
          </a:blip>
          <a:srcRect b="0" l="9423" r="3055" t="0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4"/>
          <p:cNvSpPr txBox="1"/>
          <p:nvPr>
            <p:ph type="title"/>
          </p:nvPr>
        </p:nvSpPr>
        <p:spPr>
          <a:xfrm>
            <a:off x="1260477" y="685800"/>
            <a:ext cx="5897562" cy="24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99"/>
              <a:buFont typeface="Arial"/>
              <a:buNone/>
              <a:defRPr sz="319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84"/>
          <p:cNvSpPr/>
          <p:nvPr>
            <p:ph idx="2" type="pic"/>
          </p:nvPr>
        </p:nvSpPr>
        <p:spPr>
          <a:xfrm>
            <a:off x="7775576" y="1481140"/>
            <a:ext cx="9258301" cy="7310438"/>
          </a:xfrm>
          <a:prstGeom prst="rect">
            <a:avLst/>
          </a:prstGeom>
          <a:noFill/>
          <a:ln>
            <a:noFill/>
          </a:ln>
        </p:spPr>
      </p:sp>
      <p:sp>
        <p:nvSpPr>
          <p:cNvPr id="101" name="Google Shape;101;p84"/>
          <p:cNvSpPr txBox="1"/>
          <p:nvPr>
            <p:ph idx="1" type="body"/>
          </p:nvPr>
        </p:nvSpPr>
        <p:spPr>
          <a:xfrm>
            <a:off x="1260477" y="3086101"/>
            <a:ext cx="5897562" cy="5718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601"/>
              <a:buFont typeface="Arial"/>
              <a:buNone/>
              <a:defRPr b="0" i="0" sz="16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99"/>
              <a:buFont typeface="Arial"/>
              <a:buNone/>
              <a:defRPr b="0" i="0" sz="13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1"/>
              <a:buFont typeface="Arial"/>
              <a:buNone/>
              <a:defRPr b="0" i="0" sz="10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84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84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84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5"/>
          <p:cNvSpPr txBox="1"/>
          <p:nvPr>
            <p:ph type="title"/>
          </p:nvPr>
        </p:nvSpPr>
        <p:spPr>
          <a:xfrm>
            <a:off x="1257302" y="547690"/>
            <a:ext cx="15773400" cy="19891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85"/>
          <p:cNvSpPr txBox="1"/>
          <p:nvPr>
            <p:ph idx="1" type="body"/>
          </p:nvPr>
        </p:nvSpPr>
        <p:spPr>
          <a:xfrm rot="5400000">
            <a:off x="5880101" y="-1884361"/>
            <a:ext cx="6527801" cy="157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63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1"/>
              <a:buFont typeface="Arial"/>
              <a:buChar char="•"/>
              <a:defRPr b="0" i="0" sz="28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536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85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85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85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6"/>
          <p:cNvSpPr txBox="1"/>
          <p:nvPr>
            <p:ph type="title"/>
          </p:nvPr>
        </p:nvSpPr>
        <p:spPr>
          <a:xfrm rot="5400000">
            <a:off x="10699750" y="2935288"/>
            <a:ext cx="8718551" cy="3943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86"/>
          <p:cNvSpPr txBox="1"/>
          <p:nvPr>
            <p:ph idx="1" type="body"/>
          </p:nvPr>
        </p:nvSpPr>
        <p:spPr>
          <a:xfrm rot="5400000">
            <a:off x="2736849" y="-931862"/>
            <a:ext cx="8718551" cy="11677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63" lvl="0" marL="4572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801"/>
              <a:buFont typeface="Arial"/>
              <a:buChar char="•"/>
              <a:defRPr b="0" i="0" sz="280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536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4" name="Google Shape;114;p86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86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86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1_DEFAULT 2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" name="Google Shape;13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1_DEFAULT 3"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67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401" u="none" cap="none" strike="noStrik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1"/>
          <p:cNvSpPr txBox="1"/>
          <p:nvPr>
            <p:ph idx="10" type="dt"/>
          </p:nvPr>
        </p:nvSpPr>
        <p:spPr>
          <a:xfrm>
            <a:off x="12573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71"/>
          <p:cNvSpPr txBox="1"/>
          <p:nvPr>
            <p:ph idx="11" type="ftr"/>
          </p:nvPr>
        </p:nvSpPr>
        <p:spPr>
          <a:xfrm>
            <a:off x="6057902" y="9534526"/>
            <a:ext cx="61722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71"/>
          <p:cNvSpPr txBox="1"/>
          <p:nvPr>
            <p:ph idx="12" type="sldNum"/>
          </p:nvPr>
        </p:nvSpPr>
        <p:spPr>
          <a:xfrm>
            <a:off x="12915901" y="9534526"/>
            <a:ext cx="4114800" cy="547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1_DEFAULT 4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2"/>
          <p:cNvSpPr txBox="1"/>
          <p:nvPr>
            <p:ph type="title"/>
          </p:nvPr>
        </p:nvSpPr>
        <p:spPr>
          <a:xfrm>
            <a:off x="1257302" y="3985834"/>
            <a:ext cx="15773400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preencoded.png" id="23" name="Google Shape;23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506191" y="5305425"/>
            <a:ext cx="6781809" cy="498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3"/>
          <p:cNvSpPr txBox="1"/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азделительный слайд">
  <p:cSld name="Разделительный слайд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4"/>
          <p:cNvSpPr txBox="1"/>
          <p:nvPr>
            <p:ph idx="12" type="sldNum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999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999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999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999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999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999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999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999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999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" name="Google Shape;28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74"/>
          <p:cNvSpPr txBox="1"/>
          <p:nvPr>
            <p:ph type="title"/>
          </p:nvPr>
        </p:nvSpPr>
        <p:spPr>
          <a:xfrm>
            <a:off x="1302850" y="792788"/>
            <a:ext cx="15412200" cy="8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Arial"/>
              <a:buNone/>
              <a:defRPr b="0" i="0" sz="9201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0" i="0" sz="100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0" i="0" sz="100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0" i="0" sz="100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0" i="0" sz="100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0" i="0" sz="100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0" i="0" sz="100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0" i="0" sz="100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  <a:defRPr b="0" i="0" sz="100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5"/>
          <p:cNvSpPr txBox="1"/>
          <p:nvPr>
            <p:ph type="title"/>
          </p:nvPr>
        </p:nvSpPr>
        <p:spPr>
          <a:xfrm>
            <a:off x="1001101" y="661448"/>
            <a:ext cx="17041200" cy="21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75"/>
          <p:cNvSpPr txBox="1"/>
          <p:nvPr>
            <p:ph idx="1" type="body"/>
          </p:nvPr>
        </p:nvSpPr>
        <p:spPr>
          <a:xfrm>
            <a:off x="1001101" y="2852939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1150" lvl="1" marL="914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  <a:def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1150" lvl="2" marL="1371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■"/>
              <a:def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  <a:def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1150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  <a:def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1150" lvl="5" marL="2743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■"/>
              <a:def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1150" lvl="6" marL="32004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  <a:def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1150" lvl="7" marL="36576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  <a:def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1150" lvl="8" marL="41148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■"/>
              <a:defRPr b="0" i="0" sz="25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75"/>
          <p:cNvSpPr txBox="1"/>
          <p:nvPr>
            <p:ph idx="12" type="sldNum"/>
          </p:nvPr>
        </p:nvSpPr>
        <p:spPr>
          <a:xfrm>
            <a:off x="16944917" y="9326435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99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99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99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99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99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99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99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99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99"/>
              <a:buFont typeface="Arial"/>
              <a:buNone/>
              <a:defRPr b="0" i="0" sz="1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0.xml"/><Relationship Id="rId1" Type="http://schemas.openxmlformats.org/officeDocument/2006/relationships/image" Target="../media/image18.jp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" name="Google Shape;6;p1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5059025" y="952501"/>
            <a:ext cx="2276478" cy="97315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1" name="Google Shape;41;p6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" y="0"/>
            <a:ext cx="18287998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" name="Google Shape;42;p68"/>
          <p:cNvCxnSpPr/>
          <p:nvPr/>
        </p:nvCxnSpPr>
        <p:spPr>
          <a:xfrm>
            <a:off x="4219074" y="0"/>
            <a:ext cx="0" cy="5422232"/>
          </a:xfrm>
          <a:prstGeom prst="straightConnector1">
            <a:avLst/>
          </a:prstGeom>
          <a:noFill/>
          <a:ln cap="flat" cmpd="sng" w="635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preencoded.png" id="43" name="Google Shape;43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61065" y="930995"/>
            <a:ext cx="2276478" cy="973151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8"/>
          <p:cNvSpPr txBox="1"/>
          <p:nvPr>
            <p:ph type="title"/>
          </p:nvPr>
        </p:nvSpPr>
        <p:spPr>
          <a:xfrm>
            <a:off x="4841749" y="2582582"/>
            <a:ext cx="8179307" cy="19891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Arial"/>
              <a:buNone/>
              <a:defRPr b="1" i="0" sz="9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Relationship Id="rId4" Type="http://schemas.openxmlformats.org/officeDocument/2006/relationships/image" Target="../media/image22.png"/><Relationship Id="rId9" Type="http://schemas.openxmlformats.org/officeDocument/2006/relationships/image" Target="../media/image7.png"/><Relationship Id="rId5" Type="http://schemas.openxmlformats.org/officeDocument/2006/relationships/image" Target="../media/image16.png"/><Relationship Id="rId6" Type="http://schemas.openxmlformats.org/officeDocument/2006/relationships/image" Target="../media/image19.png"/><Relationship Id="rId7" Type="http://schemas.openxmlformats.org/officeDocument/2006/relationships/image" Target="../media/image27.png"/><Relationship Id="rId8" Type="http://schemas.openxmlformats.org/officeDocument/2006/relationships/image" Target="../media/image2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jpg"/><Relationship Id="rId4" Type="http://schemas.openxmlformats.org/officeDocument/2006/relationships/image" Target="../media/image16.png"/><Relationship Id="rId9" Type="http://schemas.openxmlformats.org/officeDocument/2006/relationships/image" Target="../media/image19.png"/><Relationship Id="rId5" Type="http://schemas.openxmlformats.org/officeDocument/2006/relationships/image" Target="../media/image27.png"/><Relationship Id="rId6" Type="http://schemas.openxmlformats.org/officeDocument/2006/relationships/image" Target="../media/image23.png"/><Relationship Id="rId7" Type="http://schemas.openxmlformats.org/officeDocument/2006/relationships/image" Target="../media/image7.png"/><Relationship Id="rId8" Type="http://schemas.openxmlformats.org/officeDocument/2006/relationships/image" Target="../media/image17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0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32.png"/><Relationship Id="rId9" Type="http://schemas.openxmlformats.org/officeDocument/2006/relationships/image" Target="../media/image28.jpg"/><Relationship Id="rId5" Type="http://schemas.openxmlformats.org/officeDocument/2006/relationships/image" Target="../media/image31.png"/><Relationship Id="rId6" Type="http://schemas.openxmlformats.org/officeDocument/2006/relationships/image" Target="../media/image13.png"/><Relationship Id="rId7" Type="http://schemas.openxmlformats.org/officeDocument/2006/relationships/image" Target="../media/image25.png"/><Relationship Id="rId8" Type="http://schemas.openxmlformats.org/officeDocument/2006/relationships/image" Target="../media/image3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3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2" name="Google Shape;122;p1"/>
          <p:cNvPicPr preferRelativeResize="0"/>
          <p:nvPr/>
        </p:nvPicPr>
        <p:blipFill rotWithShape="1">
          <a:blip r:embed="rId3">
            <a:alphaModFix/>
          </a:blip>
          <a:srcRect b="0" l="9423" r="3055" t="0"/>
          <a:stretch/>
        </p:blipFill>
        <p:spPr>
          <a:xfrm rot="-5400000">
            <a:off x="10763278" y="2762278"/>
            <a:ext cx="10287002" cy="47624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23" name="Google Shape;12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059025" y="952501"/>
            <a:ext cx="2276478" cy="9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"/>
          <p:cNvSpPr txBox="1"/>
          <p:nvPr>
            <p:ph type="title"/>
          </p:nvPr>
        </p:nvSpPr>
        <p:spPr>
          <a:xfrm>
            <a:off x="1257302" y="4117188"/>
            <a:ext cx="15773400" cy="29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0E0E0E"/>
                </a:solidFill>
                <a:latin typeface="Inter"/>
                <a:ea typeface="Inter"/>
                <a:cs typeface="Inter"/>
                <a:sym typeface="Inter"/>
              </a:rPr>
              <a:t>Python</a:t>
            </a:r>
            <a:br>
              <a:rPr b="1" lang="en-US" sz="9600">
                <a:solidFill>
                  <a:srgbClr val="0E0E0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US" sz="4800">
                <a:solidFill>
                  <a:srgbClr val="0E0E0E"/>
                </a:solidFill>
                <a:latin typeface="Inter"/>
                <a:ea typeface="Inter"/>
                <a:cs typeface="Inter"/>
                <a:sym typeface="Inter"/>
              </a:rPr>
              <a:t>Магические методы классов</a:t>
            </a:r>
            <a:br>
              <a:rPr b="1" lang="en-US" sz="4800">
                <a:solidFill>
                  <a:srgbClr val="0E0E0E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1" lang="en-US" sz="4800">
                <a:solidFill>
                  <a:srgbClr val="0E0E0E"/>
                </a:solidFill>
                <a:latin typeface="Inter"/>
                <a:ea typeface="Inter"/>
                <a:cs typeface="Inter"/>
                <a:sym typeface="Inter"/>
              </a:rPr>
              <a:t>часть 3</a:t>
            </a:r>
            <a:endParaRPr sz="4800"/>
          </a:p>
        </p:txBody>
      </p:sp>
      <p:sp>
        <p:nvSpPr>
          <p:cNvPr id="125" name="Google Shape;125;p1"/>
          <p:cNvSpPr/>
          <p:nvPr/>
        </p:nvSpPr>
        <p:spPr>
          <a:xfrm>
            <a:off x="1110344" y="952500"/>
            <a:ext cx="4210050" cy="529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Advanced Python. Lesson 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 txBox="1"/>
          <p:nvPr>
            <p:ph type="title"/>
          </p:nvPr>
        </p:nvSpPr>
        <p:spPr>
          <a:xfrm>
            <a:off x="1257299" y="547689"/>
            <a:ext cx="13717876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Метод __bool__</a:t>
            </a:r>
            <a:endParaRPr/>
          </a:p>
        </p:txBody>
      </p:sp>
      <p:sp>
        <p:nvSpPr>
          <p:cNvPr id="253" name="Google Shape;253;p32"/>
          <p:cNvSpPr txBox="1"/>
          <p:nvPr/>
        </p:nvSpPr>
        <p:spPr>
          <a:xfrm>
            <a:off x="1257299" y="3316313"/>
            <a:ext cx="16743316" cy="55861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Vector: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x, y):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self.x = x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self.y = y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__bool__(self):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self.x != 0 or self.y != 0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__repr__(self):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f"Vector({self.x}, {self.y})"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</a:t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__getitem__ __setitem__ __delitem__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/>
          <p:nvPr>
            <p:ph type="title"/>
          </p:nvPr>
        </p:nvSpPr>
        <p:spPr>
          <a:xfrm>
            <a:off x="1257299" y="547689"/>
            <a:ext cx="13717876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Методы</a:t>
            </a:r>
            <a:br>
              <a:rPr lang="en-US"/>
            </a:br>
            <a:r>
              <a:rPr lang="en-US"/>
              <a:t>__getitem__ __setitem__ __delitem__</a:t>
            </a:r>
            <a:endParaRPr/>
          </a:p>
        </p:txBody>
      </p:sp>
      <p:sp>
        <p:nvSpPr>
          <p:cNvPr id="265" name="Google Shape;265;p34"/>
          <p:cNvSpPr txBox="1"/>
          <p:nvPr/>
        </p:nvSpPr>
        <p:spPr>
          <a:xfrm>
            <a:off x="1257299" y="3316314"/>
            <a:ext cx="16743316" cy="27938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Методы __getitem__, __setitem__ и __delitem__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используются для перегрузки операторов индексации и работы с элементами коллекций.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Эти методы позволяют создавать объекты, которые ведут себя как списки или словари, предоставляя доступ к элементам через индексы или ключи.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1257299" y="547689"/>
            <a:ext cx="13717876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Методы</a:t>
            </a:r>
            <a:br>
              <a:rPr lang="en-US"/>
            </a:br>
            <a:r>
              <a:rPr lang="en-US"/>
              <a:t>__getitem__ __setitem__ __delitem__</a:t>
            </a:r>
            <a:endParaRPr/>
          </a:p>
        </p:txBody>
      </p:sp>
      <p:sp>
        <p:nvSpPr>
          <p:cNvPr id="271" name="Google Shape;271;p35"/>
          <p:cNvSpPr txBox="1"/>
          <p:nvPr/>
        </p:nvSpPr>
        <p:spPr>
          <a:xfrm>
            <a:off x="1257299" y="3061176"/>
            <a:ext cx="16743316" cy="6057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 __getitem__ используется для получения значения по указанному ключу или индексу.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CustomList: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items):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self.items = items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__getitem__(self, index):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self.items[index]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Тестирование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cl = CustomList([1, 2, 3, 4, 5])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print(cl[0])  </a:t>
            </a: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Output: 1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print(cl[2])  </a:t>
            </a: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Output: 3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6"/>
          <p:cNvSpPr txBox="1"/>
          <p:nvPr>
            <p:ph type="title"/>
          </p:nvPr>
        </p:nvSpPr>
        <p:spPr>
          <a:xfrm>
            <a:off x="1257299" y="547689"/>
            <a:ext cx="13717876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Методы</a:t>
            </a:r>
            <a:br>
              <a:rPr lang="en-US"/>
            </a:br>
            <a:r>
              <a:rPr lang="en-US"/>
              <a:t>__getitem__ __setitem__ __delitem__</a:t>
            </a:r>
            <a:endParaRPr/>
          </a:p>
        </p:txBody>
      </p:sp>
      <p:sp>
        <p:nvSpPr>
          <p:cNvPr id="277" name="Google Shape;277;p36"/>
          <p:cNvSpPr txBox="1"/>
          <p:nvPr/>
        </p:nvSpPr>
        <p:spPr>
          <a:xfrm>
            <a:off x="1257299" y="3061176"/>
            <a:ext cx="16743316" cy="6057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 __setitem__ используется для установки значения по указанному ключу или индексу.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 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CustomList: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items):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self.items = items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__setitem__(self, index, value):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self.items[index] = value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Тестирование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 = CustomList([1, 2, 3, 4, 5])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cl[1] = 20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print(cl.items)  </a:t>
            </a: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Output: [1, 20, 3, 4, 5]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7"/>
          <p:cNvSpPr txBox="1"/>
          <p:nvPr>
            <p:ph type="title"/>
          </p:nvPr>
        </p:nvSpPr>
        <p:spPr>
          <a:xfrm>
            <a:off x="1257299" y="547689"/>
            <a:ext cx="13717876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Методы</a:t>
            </a:r>
            <a:br>
              <a:rPr lang="en-US"/>
            </a:br>
            <a:r>
              <a:rPr lang="en-US"/>
              <a:t>__getitem__ __setitem__ __delitem__</a:t>
            </a:r>
            <a:endParaRPr/>
          </a:p>
        </p:txBody>
      </p:sp>
      <p:sp>
        <p:nvSpPr>
          <p:cNvPr id="283" name="Google Shape;283;p37"/>
          <p:cNvSpPr txBox="1"/>
          <p:nvPr/>
        </p:nvSpPr>
        <p:spPr>
          <a:xfrm>
            <a:off x="1257299" y="3061176"/>
            <a:ext cx="16743316" cy="60570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 __delitem__ используется для удаления значения по указанному ключу или индексу.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 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CustomList: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items):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self.items = items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 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__delitem__(self, index):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del self.items[index]</a:t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Тестирование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 = CustomList([1, 2, 3, 4, 5])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del cl[2]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print(cl.items)  </a:t>
            </a: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Output: [1, 2, 4, 5]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Live-coding</a:t>
            </a:r>
            <a:endParaRPr/>
          </a:p>
        </p:txBody>
      </p:sp>
      <p:sp>
        <p:nvSpPr>
          <p:cNvPr id="289" name="Google Shape;289;p38"/>
          <p:cNvSpPr txBox="1"/>
          <p:nvPr/>
        </p:nvSpPr>
        <p:spPr>
          <a:xfrm>
            <a:off x="1257300" y="2713809"/>
            <a:ext cx="12981214" cy="16858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Пример реализации магических методов </a:t>
            </a:r>
            <a:b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(live-coding/custom-dict.py)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Магические методы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6600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0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Задание в сессионном зале</a:t>
            </a:r>
            <a:endParaRPr/>
          </a:p>
        </p:txBody>
      </p:sp>
      <p:sp>
        <p:nvSpPr>
          <p:cNvPr id="301" name="Google Shape;301;p40"/>
          <p:cNvSpPr txBox="1"/>
          <p:nvPr/>
        </p:nvSpPr>
        <p:spPr>
          <a:xfrm>
            <a:off x="1257300" y="2713808"/>
            <a:ext cx="12981214" cy="5021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Выполните задания в файле:</a:t>
            </a:r>
            <a:endParaRPr/>
          </a:p>
          <a:p>
            <a:pPr indent="-342930" lvl="0" marL="34293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Exercises/custom-collection.py</a:t>
            </a:r>
            <a:endParaRPr b="0" i="0" sz="2400" u="none" cap="none" strike="noStrike">
              <a:solidFill>
                <a:schemeClr val="dk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Время выполнения: 20 минут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Как работать с заданием:</a:t>
            </a:r>
            <a:endParaRPr/>
          </a:p>
          <a:p>
            <a:pPr indent="-342930" lvl="0" marL="34293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Поделитесь на команды по 3-4 человека и перейдите в сессионные залы.</a:t>
            </a:r>
            <a:endParaRPr/>
          </a:p>
          <a:p>
            <a:pPr indent="-342930" lvl="0" marL="34293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Один человек демонстрирует экран и записывает решение, все остальные вырабатывают решение.</a:t>
            </a:r>
            <a:endParaRPr/>
          </a:p>
          <a:p>
            <a:pPr indent="-342930" lvl="0" marL="34293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Вся команда должна понимать решение, объясняйте друг другу.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1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Практика студентов</a:t>
            </a:r>
            <a:endParaRPr/>
          </a:p>
        </p:txBody>
      </p:sp>
      <p:sp>
        <p:nvSpPr>
          <p:cNvPr id="308" name="Google Shape;308;p41"/>
          <p:cNvSpPr txBox="1"/>
          <p:nvPr/>
        </p:nvSpPr>
        <p:spPr>
          <a:xfrm>
            <a:off x="1257300" y="2713810"/>
            <a:ext cx="16743318" cy="16858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39" lvl="0" marL="45723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Exercises/custom-collection.py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Создадим класс CustomCollection, который будет поддерживать методы __getitem__, __setitem__ и __delitem__.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1" name="Google Shape;13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32" name="Google Shape;13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2499" y="2114550"/>
            <a:ext cx="5676901" cy="72009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33" name="Google Shape;133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34" name="Google Shape;134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-26126" y="3632564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7"/>
          <p:cNvSpPr/>
          <p:nvPr/>
        </p:nvSpPr>
        <p:spPr>
          <a:xfrm>
            <a:off x="1328372" y="959708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7"/>
          <p:cNvSpPr/>
          <p:nvPr/>
        </p:nvSpPr>
        <p:spPr>
          <a:xfrm>
            <a:off x="7971773" y="2114551"/>
            <a:ext cx="9665769" cy="6112043"/>
          </a:xfrm>
          <a:prstGeom prst="roundRect">
            <a:avLst>
              <a:gd fmla="val 394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99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7"/>
          <p:cNvSpPr/>
          <p:nvPr/>
        </p:nvSpPr>
        <p:spPr>
          <a:xfrm>
            <a:off x="8484015" y="2076816"/>
            <a:ext cx="7610400" cy="7431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Имя </a:t>
            </a:r>
            <a:endParaRPr b="1" i="0" sz="4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Фамилия</a:t>
            </a:r>
            <a:b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5832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8" name="Google Shape;138;p27"/>
          <p:cNvSpPr/>
          <p:nvPr/>
        </p:nvSpPr>
        <p:spPr>
          <a:xfrm>
            <a:off x="8614065" y="3889986"/>
            <a:ext cx="7610400" cy="28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1" u="none" cap="none" strike="noStrike">
                <a:solidFill>
                  <a:srgbClr val="171717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Текущая должность</a:t>
            </a:r>
            <a:endParaRPr b="1" i="0" sz="2101" u="none" cap="none" strike="noStrike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101" u="none" cap="none" strike="noStrike">
              <a:solidFill>
                <a:srgbClr val="171717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-361981" lvl="0" marL="457239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2100"/>
              <a:buFont typeface="Arial"/>
              <a:buChar char="•"/>
            </a:pPr>
            <a:r>
              <a:rPr b="0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Количество лет опыта</a:t>
            </a:r>
            <a:endParaRPr b="0" i="0" sz="2101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81" lvl="0" marL="457239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2100"/>
              <a:buFont typeface="Arial"/>
              <a:buChar char="•"/>
            </a:pPr>
            <a:r>
              <a:rPr b="0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Какой у Вас опыт - ключевые кейсы</a:t>
            </a:r>
            <a:endParaRPr b="0" i="0" sz="2101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81" lvl="0" marL="457239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2100"/>
              <a:buFont typeface="Arial"/>
              <a:buChar char="•"/>
            </a:pPr>
            <a:r>
              <a:rPr b="0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Самые яркие проекты</a:t>
            </a:r>
            <a:endParaRPr b="0" i="0" sz="2101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61981" lvl="0" marL="457239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2100"/>
              <a:buFont typeface="Arial"/>
              <a:buChar char="•"/>
            </a:pPr>
            <a:r>
              <a:rPr b="0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Дополнительная информация по вашему усмотрению</a:t>
            </a:r>
            <a:endParaRPr b="0" i="0" sz="2101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1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1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39" name="Google Shape;139;p27"/>
          <p:cNvGrpSpPr/>
          <p:nvPr/>
        </p:nvGrpSpPr>
        <p:grpSpPr>
          <a:xfrm>
            <a:off x="13381663" y="6694267"/>
            <a:ext cx="4906335" cy="3592734"/>
            <a:chOff x="12341323" y="5932463"/>
            <a:chExt cx="5946676" cy="4354538"/>
          </a:xfrm>
        </p:grpSpPr>
        <p:pic>
          <p:nvPicPr>
            <p:cNvPr descr="preencoded.png" id="140" name="Google Shape;140;p27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141" name="Google Shape;141;p27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142" name="Google Shape;142;p27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Google Shape;143;p27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5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7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5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27"/>
          <p:cNvSpPr txBox="1"/>
          <p:nvPr/>
        </p:nvSpPr>
        <p:spPr>
          <a:xfrm>
            <a:off x="1950451" y="5134616"/>
            <a:ext cx="3681000" cy="90047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1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Фото преподавателя</a:t>
            </a:r>
            <a:endParaRPr b="1" i="0" sz="2701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27"/>
          <p:cNvSpPr txBox="1"/>
          <p:nvPr/>
        </p:nvSpPr>
        <p:spPr>
          <a:xfrm>
            <a:off x="8677890" y="6776720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99" u="sng" cap="none" strike="noStrike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Корпоративный e-mail </a:t>
            </a:r>
            <a:endParaRPr b="0" i="0" sz="1999" u="sng" cap="none" strike="noStrike">
              <a:solidFill>
                <a:srgbClr val="F1672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99" u="sng" cap="none" strike="noStrike">
                <a:solidFill>
                  <a:srgbClr val="F16720"/>
                </a:solidFill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Социальные сети (по желанию)</a:t>
            </a:r>
            <a:endParaRPr b="0" i="0" sz="1999" u="sng" cap="none" strike="noStrike">
              <a:solidFill>
                <a:srgbClr val="F16720"/>
              </a:solidFill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2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 fontScale="92500"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01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Работа в сессионном зале</a:t>
            </a:r>
            <a:endParaRPr b="0" i="0" sz="5601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3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Работа в сессионных залах</a:t>
            </a:r>
            <a:endParaRPr/>
          </a:p>
        </p:txBody>
      </p:sp>
      <p:sp>
        <p:nvSpPr>
          <p:cNvPr id="319" name="Google Shape;319;p43"/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Пусть каждая команда покажет свои решения и расскажет:</a:t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63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1"/>
              <a:buFont typeface="Arial"/>
              <a:buChar char="•"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что получилось сделать;</a:t>
            </a:r>
            <a:endParaRPr/>
          </a:p>
          <a:p>
            <a:pPr indent="-177863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Pts val="2801"/>
              <a:buFont typeface="Arial"/>
              <a:buChar char="•"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где были трудности и какие вопросы возникли в процессе решения.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b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Преподаватель разбирает решения, указывает на ошибки и показывает верный подход к решению. </a:t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4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Методы</a:t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__iter__ и __next__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5"/>
          <p:cNvSpPr txBox="1"/>
          <p:nvPr>
            <p:ph type="title"/>
          </p:nvPr>
        </p:nvSpPr>
        <p:spPr>
          <a:xfrm>
            <a:off x="1257299" y="547689"/>
            <a:ext cx="13717876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Методы</a:t>
            </a:r>
            <a:br>
              <a:rPr lang="en-US"/>
            </a:br>
            <a:r>
              <a:rPr lang="en-US"/>
              <a:t>__iter__ и __next__</a:t>
            </a:r>
            <a:endParaRPr/>
          </a:p>
        </p:txBody>
      </p:sp>
      <p:sp>
        <p:nvSpPr>
          <p:cNvPr id="331" name="Google Shape;331;p45"/>
          <p:cNvSpPr txBox="1"/>
          <p:nvPr/>
        </p:nvSpPr>
        <p:spPr>
          <a:xfrm>
            <a:off x="1257299" y="3316314"/>
            <a:ext cx="16743316" cy="55638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Методы __iter__ и __next__ в Python используются для создания и работы с итераторами.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Эти методы позволяют объектам поддерживать протокол итерации, что позволяет использовать их в циклах for и других контекстах, где требуется итерация.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 __iter__ возвращает итератор объекта. Этот метод должен возвращать объект, который реализует метод __next__.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 __next__ возвращает следующий элемент из последовательности. Когда элементы заканчиваются, этот метод должен вызвать исключение StopIteration.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6"/>
          <p:cNvSpPr txBox="1"/>
          <p:nvPr>
            <p:ph type="title"/>
          </p:nvPr>
        </p:nvSpPr>
        <p:spPr>
          <a:xfrm>
            <a:off x="1257299" y="547689"/>
            <a:ext cx="13717876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Методы</a:t>
            </a:r>
            <a:br>
              <a:rPr lang="en-US"/>
            </a:br>
            <a:r>
              <a:rPr lang="en-US"/>
              <a:t>__iter__ и __next__</a:t>
            </a:r>
            <a:endParaRPr/>
          </a:p>
        </p:txBody>
      </p:sp>
      <p:sp>
        <p:nvSpPr>
          <p:cNvPr id="337" name="Google Shape;337;p46"/>
          <p:cNvSpPr txBox="1"/>
          <p:nvPr/>
        </p:nvSpPr>
        <p:spPr>
          <a:xfrm>
            <a:off x="1257299" y="3177361"/>
            <a:ext cx="16743316" cy="71096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MyRange: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start, end):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self.current = start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self.end = end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__iter__(self):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self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__next__(self):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self.current &gt;= self.end: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raise StopIteration</a:t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current = self.current</a:t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self.current += 1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current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Тестирование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my_range = MyRange(1, 5)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for num in my_range: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print(num)  </a:t>
            </a: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Output: 1 2 3 4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7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Live-coding</a:t>
            </a:r>
            <a:endParaRPr/>
          </a:p>
        </p:txBody>
      </p:sp>
      <p:sp>
        <p:nvSpPr>
          <p:cNvPr id="343" name="Google Shape;343;p47"/>
          <p:cNvSpPr txBox="1"/>
          <p:nvPr/>
        </p:nvSpPr>
        <p:spPr>
          <a:xfrm>
            <a:off x="1257300" y="2713809"/>
            <a:ext cx="12981214" cy="16858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 startAt="2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Пример реализации магических методов </a:t>
            </a:r>
            <a:b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(live-coding/count-down.py)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8"/>
          <p:cNvSpPr/>
          <p:nvPr/>
        </p:nvSpPr>
        <p:spPr>
          <a:xfrm>
            <a:off x="4990698" y="253602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Практика</a:t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Магические методы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6600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Работа в сессионном зале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9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Задание в сессионном зале</a:t>
            </a:r>
            <a:endParaRPr/>
          </a:p>
        </p:txBody>
      </p:sp>
      <p:sp>
        <p:nvSpPr>
          <p:cNvPr id="355" name="Google Shape;355;p49"/>
          <p:cNvSpPr txBox="1"/>
          <p:nvPr/>
        </p:nvSpPr>
        <p:spPr>
          <a:xfrm>
            <a:off x="1257300" y="2713808"/>
            <a:ext cx="12981214" cy="5021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Выполните задания в файле:</a:t>
            </a:r>
            <a:endParaRPr/>
          </a:p>
          <a:p>
            <a:pPr indent="-342930" lvl="0" marL="34293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Exercises/terable.py</a:t>
            </a:r>
            <a:endParaRPr b="0" i="0" sz="2400" u="none" cap="none" strike="noStrike">
              <a:solidFill>
                <a:schemeClr val="dk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Время выполнения: 20 минут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Как работать с заданием:</a:t>
            </a:r>
            <a:endParaRPr/>
          </a:p>
          <a:p>
            <a:pPr indent="-342930" lvl="0" marL="34293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Поделитесь на команды по 3-4 человека и перейдите в сессионные залы.</a:t>
            </a:r>
            <a:endParaRPr/>
          </a:p>
          <a:p>
            <a:pPr indent="-342930" lvl="0" marL="34293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Один человек демонстрирует экран и записывает решение, все остальные вырабатывают решение.</a:t>
            </a:r>
            <a:endParaRPr/>
          </a:p>
          <a:p>
            <a:pPr indent="-342930" lvl="0" marL="34293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Вся команда должна понимать решение, объясняйте друг другу.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0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Практика студентов</a:t>
            </a:r>
            <a:endParaRPr/>
          </a:p>
        </p:txBody>
      </p:sp>
      <p:sp>
        <p:nvSpPr>
          <p:cNvPr id="362" name="Google Shape;362;p50"/>
          <p:cNvSpPr txBox="1"/>
          <p:nvPr/>
        </p:nvSpPr>
        <p:spPr>
          <a:xfrm>
            <a:off x="1257300" y="2713810"/>
            <a:ext cx="16743318" cy="16858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39" lvl="0" marL="457239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 startAt="2"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Exercises/Iterable.py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Напишите класс, который разделит итератор и итерируемый объект.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1"/>
          <p:cNvSpPr txBox="1"/>
          <p:nvPr/>
        </p:nvSpPr>
        <p:spPr>
          <a:xfrm>
            <a:off x="623400" y="4306902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 fontScale="92500"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601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Работа в сессионном зале</a:t>
            </a:r>
            <a:endParaRPr b="0" i="0" sz="5601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2" name="Google Shape;15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2055" y="0"/>
            <a:ext cx="7691788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3" name="Google Shape;15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52499" y="952501"/>
            <a:ext cx="2894946" cy="5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"/>
          <p:cNvSpPr/>
          <p:nvPr/>
        </p:nvSpPr>
        <p:spPr>
          <a:xfrm>
            <a:off x="1328372" y="920516"/>
            <a:ext cx="2143200" cy="434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99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ПРЕПОДАВАТЕЛЬ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"/>
          <p:cNvSpPr/>
          <p:nvPr/>
        </p:nvSpPr>
        <p:spPr>
          <a:xfrm>
            <a:off x="7971773" y="2114551"/>
            <a:ext cx="9365252" cy="6112043"/>
          </a:xfrm>
          <a:prstGeom prst="roundRect">
            <a:avLst>
              <a:gd fmla="val 394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99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"/>
          <p:cNvSpPr/>
          <p:nvPr/>
        </p:nvSpPr>
        <p:spPr>
          <a:xfrm>
            <a:off x="8484015" y="2076816"/>
            <a:ext cx="7610400" cy="1268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Игорь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Стурейко</a:t>
            </a:r>
            <a:br>
              <a:rPr b="0" i="0" lang="en-US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5832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57" name="Google Shape;157;p2"/>
          <p:cNvGrpSpPr/>
          <p:nvPr/>
        </p:nvGrpSpPr>
        <p:grpSpPr>
          <a:xfrm>
            <a:off x="13381665" y="6694265"/>
            <a:ext cx="4906335" cy="3592734"/>
            <a:chOff x="12341323" y="5932463"/>
            <a:chExt cx="5946676" cy="4354538"/>
          </a:xfrm>
        </p:grpSpPr>
        <p:pic>
          <p:nvPicPr>
            <p:cNvPr descr="preencoded.png" id="158" name="Google Shape;158;p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2792089" y="6485129"/>
              <a:ext cx="5263191" cy="38018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159" name="Google Shape;159;p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2341323" y="7450891"/>
              <a:ext cx="5263191" cy="283610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reencoded.png" id="160" name="Google Shape;160;p2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3214044" y="5932463"/>
              <a:ext cx="5073955" cy="43545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1" name="Google Shape;161;p2"/>
            <p:cNvSpPr/>
            <p:nvPr/>
          </p:nvSpPr>
          <p:spPr>
            <a:xfrm rot="44789">
              <a:off x="15363804" y="7485353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5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"/>
            <p:cNvSpPr/>
            <p:nvPr/>
          </p:nvSpPr>
          <p:spPr>
            <a:xfrm rot="44789">
              <a:off x="14906604" y="8451115"/>
              <a:ext cx="276323" cy="1809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29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15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2"/>
          <p:cNvSpPr txBox="1"/>
          <p:nvPr/>
        </p:nvSpPr>
        <p:spPr>
          <a:xfrm>
            <a:off x="8484015" y="7234045"/>
            <a:ext cx="4671600" cy="9921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99" u="sng" cap="none" strike="noStrike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Telegram:@stureiko</a:t>
            </a:r>
            <a:endParaRPr b="0" i="0" sz="1999" u="sng" cap="none" strike="noStrike">
              <a:solidFill>
                <a:srgbClr val="F1672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99" u="sng" cap="none" strike="noStrike">
                <a:solidFill>
                  <a:srgbClr val="F1672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LinkedIn: igor-stureiko </a:t>
            </a:r>
            <a:endParaRPr/>
          </a:p>
        </p:txBody>
      </p:sp>
      <p:pic>
        <p:nvPicPr>
          <p:cNvPr id="164" name="Google Shape;164;p2"/>
          <p:cNvPicPr preferRelativeResize="0"/>
          <p:nvPr/>
        </p:nvPicPr>
        <p:blipFill rotWithShape="1">
          <a:blip r:embed="rId8">
            <a:alphaModFix/>
          </a:blip>
          <a:srcRect b="0" l="-1" r="294" t="12156"/>
          <a:stretch/>
        </p:blipFill>
        <p:spPr>
          <a:xfrm>
            <a:off x="621784" y="2600681"/>
            <a:ext cx="6075476" cy="6057495"/>
          </a:xfrm>
          <a:prstGeom prst="ellipse">
            <a:avLst/>
          </a:prstGeom>
          <a:noFill/>
          <a:ln cap="rnd" cmpd="sng" w="127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descr="preencoded.png" id="165" name="Google Shape;165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0" y="3619501"/>
            <a:ext cx="3844478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"/>
          <p:cNvSpPr txBox="1"/>
          <p:nvPr/>
        </p:nvSpPr>
        <p:spPr>
          <a:xfrm>
            <a:off x="8484015" y="3955829"/>
            <a:ext cx="7870682" cy="31944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Teamlead, главный инженер проекта,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Физический факультет МГУ, PhD теоретическая физика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101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Опыт: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Более 20 лет занимаюсь прикладной математикой и </a:t>
            </a:r>
            <a:br>
              <a:rPr b="0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мат.моделированием</a:t>
            </a:r>
            <a:endParaRPr b="0" i="0" sz="2101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(Data Scientist) (Python, С++)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1" u="none" cap="none" strike="noStrike">
              <a:solidFill>
                <a:srgbClr val="171717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1" u="none" cap="none" strike="noStrike">
                <a:solidFill>
                  <a:srgbClr val="171717"/>
                </a:solidFill>
                <a:latin typeface="Inter"/>
                <a:ea typeface="Inter"/>
                <a:cs typeface="Inter"/>
                <a:sym typeface="Inter"/>
              </a:rPr>
              <a:t>Анализ временных рядов, эволюционное развитие сложных систем, финансовые модели</a:t>
            </a:r>
            <a:endParaRPr/>
          </a:p>
        </p:txBody>
      </p:sp>
      <p:sp>
        <p:nvSpPr>
          <p:cNvPr id="167" name="Google Shape;167;p2"/>
          <p:cNvSpPr/>
          <p:nvPr/>
        </p:nvSpPr>
        <p:spPr>
          <a:xfrm>
            <a:off x="4816930" y="1485837"/>
            <a:ext cx="9284778" cy="5208428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25400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99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Отредактировать под преподавателя</a:t>
            </a:r>
            <a:endParaRPr b="0" i="0" sz="3199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2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Работа в сессионных залах</a:t>
            </a:r>
            <a:endParaRPr/>
          </a:p>
        </p:txBody>
      </p:sp>
      <p:sp>
        <p:nvSpPr>
          <p:cNvPr id="373" name="Google Shape;373;p52"/>
          <p:cNvSpPr txBox="1"/>
          <p:nvPr/>
        </p:nvSpPr>
        <p:spPr>
          <a:xfrm>
            <a:off x="1257301" y="3955842"/>
            <a:ext cx="12471762" cy="30887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Пусть каждая команда покажет свои решения и расскажет:</a:t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7863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1"/>
              <a:buFont typeface="Arial"/>
              <a:buChar char="•"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что получилось сделать;</a:t>
            </a:r>
            <a:endParaRPr/>
          </a:p>
          <a:p>
            <a:pPr indent="-177863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rgbClr val="000000"/>
              </a:buClr>
              <a:buSzPts val="2801"/>
              <a:buFont typeface="Arial"/>
              <a:buChar char="•"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где были трудности и какие вопросы возникли в процессе решения.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b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Преподаватель разбирает решения, указывает на ошибки и показывает верный подход к решению. </a:t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3"/>
          <p:cNvSpPr/>
          <p:nvPr/>
        </p:nvSpPr>
        <p:spPr>
          <a:xfrm>
            <a:off x="5003762" y="284443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Дополнительный материал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(при наличии времени)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Паттерны проектирования</a:t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4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Паттерны проектирования </a:t>
            </a:r>
            <a:endParaRPr/>
          </a:p>
        </p:txBody>
      </p:sp>
      <p:sp>
        <p:nvSpPr>
          <p:cNvPr id="385" name="Google Shape;385;p54"/>
          <p:cNvSpPr txBox="1"/>
          <p:nvPr/>
        </p:nvSpPr>
        <p:spPr>
          <a:xfrm>
            <a:off x="1257300" y="2691230"/>
            <a:ext cx="17030701" cy="704987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Паттерн проектирования — это часто встречающееся решение определённой проблемы при проектировании архитектуры программ.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отличие от готовых функций или библиотек, паттерн нельзя просто взять и скопировать в программу. Паттерн представляет собой не какой-то конкретный код, а общую концепцию решения той или иной проблемы, которую нужно будет ещё подстроить под нужды вашей программы.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Паттерны часто путают с алгоритмами, ведь оба понятия описывают типовые решения каких-то известных проблем. Но если алгоритм — это чёткий набор действий, то паттерн — это высокоуровневое описание решения, реализация которого может отличаться в двух разных программах.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Если привести аналогии, то алгоритм — это кулинарный рецепт с чёткими шагами, а паттерн — инженерный чертёж, на котором нарисовано решение, но не конкретные шаги его реализации.</a:t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5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Паттерны проектирования </a:t>
            </a:r>
            <a:endParaRPr/>
          </a:p>
        </p:txBody>
      </p:sp>
      <p:sp>
        <p:nvSpPr>
          <p:cNvPr id="391" name="Google Shape;391;p55"/>
          <p:cNvSpPr txBox="1"/>
          <p:nvPr/>
        </p:nvSpPr>
        <p:spPr>
          <a:xfrm>
            <a:off x="1257300" y="2691231"/>
            <a:ext cx="17030701" cy="54797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Паттерны проектирования (Design Patterns) были впервые предложены в книге под названием "Design Patterns: Elements of Reusable Object-Oriented Software", опубликованной в 1994 году. Авторами книги являются: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39" lvl="0" marL="457239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1"/>
              <a:buFont typeface="Arial"/>
              <a:buChar char="•"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Эрих Гамма (Erich Gamma)</a:t>
            </a:r>
            <a:endParaRPr/>
          </a:p>
          <a:p>
            <a:pPr indent="-457239" lvl="0" marL="457239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1"/>
              <a:buFont typeface="Arial"/>
              <a:buChar char="•"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Ричард Хелм (Richard Helm)</a:t>
            </a:r>
            <a:endParaRPr/>
          </a:p>
          <a:p>
            <a:pPr indent="-457239" lvl="0" marL="457239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1"/>
              <a:buFont typeface="Arial"/>
              <a:buChar char="•"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Ральф Джонсон (Ralph Johnson)</a:t>
            </a:r>
            <a:endParaRPr/>
          </a:p>
          <a:p>
            <a:pPr indent="-457239" lvl="0" marL="457239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801"/>
              <a:buFont typeface="Arial"/>
              <a:buChar char="•"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Джон Влисидес (John Vlissides)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0" i="0" lang="en-US" sz="2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Эти четыре автора часто называются "Банда Четырех" (Gang of Four, GoF).</a:t>
            </a:r>
            <a:endParaRPr b="0" i="0" sz="280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6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Паттерны</a:t>
            </a:r>
            <a:endParaRPr/>
          </a:p>
        </p:txBody>
      </p:sp>
      <p:graphicFrame>
        <p:nvGraphicFramePr>
          <p:cNvPr id="397" name="Google Shape;397;p56"/>
          <p:cNvGraphicFramePr/>
          <p:nvPr/>
        </p:nvGraphicFramePr>
        <p:xfrm>
          <a:off x="1257297" y="232156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{88DE0415-1A93-45EF-8511-506833FE8670}</a:tableStyleId>
              </a:tblPr>
              <a:tblGrid>
                <a:gridCol w="3330800"/>
                <a:gridCol w="2635650"/>
                <a:gridCol w="11064250"/>
              </a:tblGrid>
              <a:tr h="710425">
                <a:tc rowSpan="5"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 u="none" cap="none" strike="noStrike"/>
                        <a:t>Порождающие паттерны</a:t>
                      </a:r>
                      <a:endParaRPr b="1" sz="24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/>
                        <a:t>Абстрактная фабрика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Создает семейства связанных объектов, не привязываясь к конкретным классам.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541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/>
                        <a:t>Строитель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Создает сложные объекты пошагово. Даёт возможность использовать один и тот же код для получения разных представлений.</a:t>
                      </a:r>
                      <a:endParaRPr sz="18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541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Фабричный метод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Определяет общий интерфейс для создания объектов в суперклассе, позволяя подклассам изменять тип создаваемых объектов.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00925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Прототип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копировать объекты, не вдаваясь в подробности их реализации.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541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Одиночка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Гарантирует, что у класса есть только один экземпляр, и предоставляет к нему глобальную точку доступа.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24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2800">
                <a:tc rowSpan="7"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Структурные паттерны</a:t>
                      </a:r>
                      <a:endParaRPr b="1" i="0" sz="24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Адаптер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объектам с несовместимыми интерфейсами работать вместе.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541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Мост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Разделяет один или несколько классов на две отдельные иерархии — абстракцию и реализацию, позволяя изменять их независимо друг от друга.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541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Компоновщик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сгруппировать объекты в древовидную структуру, а затем работать с ними так, как будто это единичный объект.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541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Декоратор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динамически добавлять объектам новую функциональность, оборачивая их в полезные «обёртки».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280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Фасад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Предоставляет простой интерфейс к сложной системе классов, библиотеке или фреймворку.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93550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Легковес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вместить бóльшее количество объектов в отведённую оперативную память. Легковес экономит память, разделяя общее состояние объектов между собой, вместо хранения одинаковых данных в каждом объекте.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93550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Заместитель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подставлять вместо реальных объектов специальные объекты-заменители. Эти объекты перехватывают вызовы к оригинальному объекту, позволяя сделать что-то до или после передачи вызова оригиналу.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7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Паттерны</a:t>
            </a:r>
            <a:endParaRPr/>
          </a:p>
        </p:txBody>
      </p:sp>
      <p:graphicFrame>
        <p:nvGraphicFramePr>
          <p:cNvPr id="403" name="Google Shape;403;p57"/>
          <p:cNvGraphicFramePr/>
          <p:nvPr/>
        </p:nvGraphicFramePr>
        <p:xfrm>
          <a:off x="1257299" y="31295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{88DE0415-1A93-45EF-8511-506833FE8670}</a:tableStyleId>
              </a:tblPr>
              <a:tblGrid>
                <a:gridCol w="3330800"/>
                <a:gridCol w="2635650"/>
                <a:gridCol w="11064250"/>
              </a:tblGrid>
              <a:tr h="981375">
                <a:tc rowSpan="10"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 u="none" cap="none" strike="noStrike"/>
                        <a:t>Паттерны поведения</a:t>
                      </a:r>
                      <a:endParaRPr b="1" sz="2400" u="none" cap="none" strike="noStrike"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/>
                        <a:t>Цепочка обязанностей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Позволяет передавать запросы последовательно по цепочке обработчиков. Каждый последующий обработчик решает, может ли он обработать запрос сам и стоит ли передавать запрос дальше по цепи.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69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/>
                        <a:t>Команда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Превращает запросы в объекты, позволяя передавать их как аргументы при вызове методов, ставить запросы в очередь, логировать их, а также поддерживать отмену операций.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69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Итератор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Даёт возможность последовательно обходить элементы составных объектов, не раскрывая их внутреннего представления.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69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Посредник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уменьшить связанность множества классов между собой, благодаря перемещению этих связей в один класс-посредник.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69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Снимок 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делать снимки состояния объектов, не раскрывая подробностей их реализации. Затем снимки можно использовать, чтобы восстановить прошлое состояние объектов.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69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Наблюдатель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Создаёт механизм подписки, позволяющий одним объектам следить и реагировать на события, происходящие в других объектах.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69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Состояние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объектам менять поведение в зависимости от своего состояния. Извне создаётся впечатление, что изменился класс объекта.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69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Стратегия 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Определяет семейство схожих алгоритмов и помещает каждый из них в собственный класс, после чего алгоритмы можно взаимозаменять прямо во время исполнения программы.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93550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Шаблонный метод 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Определяет скелет алгоритма, перекладывая ответственность за некоторые его шаги на подклассы. Паттерн позволяет подклассам переопределять шаги алгоритма, не меняя его общей структуры.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6950">
                <a:tc vMerge="1"/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20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Посетитель 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27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Позволяет создавать новые операции, не меняя классы объектов, над которыми эти операции могут выполняться.</a:t>
                      </a:r>
                      <a:endParaRPr b="0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8"/>
          <p:cNvSpPr/>
          <p:nvPr/>
        </p:nvSpPr>
        <p:spPr>
          <a:xfrm>
            <a:off x="5003762" y="2844437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Дополнительный материал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(при наличии времени)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Паттерны реализуемые магическими методами</a:t>
            </a:r>
            <a:endParaRPr b="1" i="0" sz="8601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9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Singleton</a:t>
            </a:r>
            <a:endParaRPr/>
          </a:p>
        </p:txBody>
      </p:sp>
      <p:sp>
        <p:nvSpPr>
          <p:cNvPr id="415" name="Google Shape;415;p59"/>
          <p:cNvSpPr txBox="1"/>
          <p:nvPr/>
        </p:nvSpPr>
        <p:spPr>
          <a:xfrm>
            <a:off x="1257301" y="1930867"/>
            <a:ext cx="15423969" cy="83561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Паттерн Singleton гарантирует, что у класса будет только один экземпляр, и предоставляет глобальную точку доступа к этому экземпляру.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SingletonMeta(type):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_instances = {}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__call__(cls, *args, **kwargs):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cls not in cls._instances: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instance = super().__call__(*args, **kwargs)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cls._instances[cls] = instance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cls._instances[cls]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Singleton(metaclass=SingletonMeta):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self.value = 42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0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Factory</a:t>
            </a:r>
            <a:endParaRPr/>
          </a:p>
        </p:txBody>
      </p:sp>
      <p:sp>
        <p:nvSpPr>
          <p:cNvPr id="421" name="Google Shape;421;p60"/>
          <p:cNvSpPr txBox="1"/>
          <p:nvPr/>
        </p:nvSpPr>
        <p:spPr>
          <a:xfrm>
            <a:off x="1257301" y="1930867"/>
            <a:ext cx="15423969" cy="83561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Паттерн Factory создает объекты без указания конкретного класса </a:t>
            </a:r>
            <a:b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создаваемого объекта.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ShapeFactory: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__call__(self, shape_type):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shape_type == "circle":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return Circle()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elif shape_type == "square":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return Square()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else: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raise ValueError("Unknown shape type")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factory = ShapeFactory()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circle = factory("circle")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square = factory("square")</a:t>
            </a:r>
            <a:endParaRPr/>
          </a:p>
        </p:txBody>
      </p:sp>
      <p:sp>
        <p:nvSpPr>
          <p:cNvPr id="422" name="Google Shape;422;p60"/>
          <p:cNvSpPr txBox="1"/>
          <p:nvPr/>
        </p:nvSpPr>
        <p:spPr>
          <a:xfrm>
            <a:off x="11377749" y="3177361"/>
            <a:ext cx="6910252" cy="71096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Shape: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draw(self):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raise NotImplementedError</a:t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Circle(Shape):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draw(self):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"Drawing Circle"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Square(Shape):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draw(self):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"Drawing Square"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1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Proxy</a:t>
            </a:r>
            <a:endParaRPr/>
          </a:p>
        </p:txBody>
      </p:sp>
      <p:sp>
        <p:nvSpPr>
          <p:cNvPr id="428" name="Google Shape;428;p61"/>
          <p:cNvSpPr txBox="1"/>
          <p:nvPr/>
        </p:nvSpPr>
        <p:spPr>
          <a:xfrm>
            <a:off x="1257301" y="1930866"/>
            <a:ext cx="15423969" cy="61401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Паттерн Proxy предоставляет суррогатный объект, который контролирует доступ к другому объекту.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RealSubject: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request(self):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"RealSubject: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	Handling request."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real_subject = RealSubject()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proxy = Proxy(real_subject)</a:t>
            </a:r>
            <a:endParaRPr/>
          </a:p>
        </p:txBody>
      </p:sp>
      <p:sp>
        <p:nvSpPr>
          <p:cNvPr id="429" name="Google Shape;429;p61"/>
          <p:cNvSpPr txBox="1"/>
          <p:nvPr/>
        </p:nvSpPr>
        <p:spPr>
          <a:xfrm>
            <a:off x="9254758" y="3362029"/>
            <a:ext cx="9033242" cy="69249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Proxy: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real_subject):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self._real_subject = real_subject</a:t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__getattr__(self, name):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getattr(self._real_subject, name)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request(self):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print("Proxy: Logging access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	to RealSubject.")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self._real_subject.request()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/>
          <p:nvPr/>
        </p:nvSpPr>
        <p:spPr>
          <a:xfrm>
            <a:off x="936000" y="971999"/>
            <a:ext cx="12075626" cy="10953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401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Правила занятия</a:t>
            </a:r>
            <a:endParaRPr b="1" i="0" sz="640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8"/>
          <p:cNvSpPr/>
          <p:nvPr/>
        </p:nvSpPr>
        <p:spPr>
          <a:xfrm>
            <a:off x="936001" y="3697974"/>
            <a:ext cx="11804298" cy="49868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26757" lvl="0" marL="502961" marR="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b="0" i="0" lang="en-US" sz="2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Камера должна быть включена на протяжении всего занятия.</a:t>
            </a:r>
            <a:endParaRPr/>
          </a:p>
          <a:p>
            <a:pPr indent="-426757" lvl="0" marL="502961" marR="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b="0" i="0" lang="en-US" sz="2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Организационные вопросы по обучению решаются с кураторами, а не на тематических занятиях.</a:t>
            </a:r>
            <a:endParaRPr/>
          </a:p>
          <a:p>
            <a:pPr indent="-426757" lvl="0" marL="502961" marR="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b="0" i="0" lang="en-US" sz="2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Вести себя уважительно и этично по отношению к остальным участникам занятия.</a:t>
            </a:r>
            <a:endParaRPr/>
          </a:p>
          <a:p>
            <a:pPr indent="-426757" lvl="0" marL="502961" marR="0" rtl="0" algn="l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rgbClr val="030303"/>
              </a:buClr>
              <a:buSzPts val="2400"/>
              <a:buFont typeface="Inter"/>
              <a:buChar char="●"/>
            </a:pPr>
            <a:r>
              <a:rPr b="0" i="0" lang="en-US" sz="24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Во время занятия будут интерактивные задания, будьте готовы взаимодействовать с другими участниками, демонстрировать рабочий экран.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2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Decorator</a:t>
            </a:r>
            <a:endParaRPr/>
          </a:p>
        </p:txBody>
      </p:sp>
      <p:sp>
        <p:nvSpPr>
          <p:cNvPr id="435" name="Google Shape;435;p62"/>
          <p:cNvSpPr txBox="1"/>
          <p:nvPr/>
        </p:nvSpPr>
        <p:spPr>
          <a:xfrm>
            <a:off x="1257301" y="1930867"/>
            <a:ext cx="15423969" cy="83561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Паттерн Decorator позволяет динамически добавлять поведение объектам.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Component: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operation(self):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"Component"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Decorator(Component):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component):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self._component = component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operation(self):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f"Decorator({self._component.operation()})"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component = Component()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decorated_component = Decorator(component)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3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Adapter</a:t>
            </a:r>
            <a:endParaRPr/>
          </a:p>
        </p:txBody>
      </p:sp>
      <p:sp>
        <p:nvSpPr>
          <p:cNvPr id="441" name="Google Shape;441;p63"/>
          <p:cNvSpPr txBox="1"/>
          <p:nvPr/>
        </p:nvSpPr>
        <p:spPr>
          <a:xfrm>
            <a:off x="1257301" y="1930866"/>
            <a:ext cx="15423969" cy="83561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Паттерн Adapter позволяет объектам с несовместимыми интерфейсами работать вместе.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OldSystem: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def old_method(self):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"Old System"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NewSystem: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def new_method(self):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"New System"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old_system = OldSystem()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adapter = Adapter(old_system)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print(adapter.new_method()) 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Output: Old System adapted to New System</a:t>
            </a:r>
            <a:endParaRPr/>
          </a:p>
        </p:txBody>
      </p:sp>
      <p:sp>
        <p:nvSpPr>
          <p:cNvPr id="442" name="Google Shape;442;p63"/>
          <p:cNvSpPr txBox="1"/>
          <p:nvPr/>
        </p:nvSpPr>
        <p:spPr>
          <a:xfrm>
            <a:off x="9060725" y="5116355"/>
            <a:ext cx="9222396" cy="490384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Adapter(NewSystem):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old_system):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self.old_system = old_system</a:t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new_method(self):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f"{self.old_system.old_method()}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			adapted to {super().new_method()}"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2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2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2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4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Composite</a:t>
            </a:r>
            <a:endParaRPr/>
          </a:p>
        </p:txBody>
      </p:sp>
      <p:sp>
        <p:nvSpPr>
          <p:cNvPr id="448" name="Google Shape;448;p64"/>
          <p:cNvSpPr txBox="1"/>
          <p:nvPr/>
        </p:nvSpPr>
        <p:spPr>
          <a:xfrm>
            <a:off x="1257301" y="1930866"/>
            <a:ext cx="15423969" cy="8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Паттерн Composite позволяет сгруппировать объекты в древовидную структуру и работать с этими объектами как с единичными объектами.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Component: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operation(self):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raise NotImplementedError</a:t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Leaf(Component):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__init__(self, name):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self._name = name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operation(self):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self._name</a:t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leaf1 = Leaf("Leaf1")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leaf2 = Leaf("Leaf2")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composite = Composite()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composite.add(leaf1)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composite.add(leaf2)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print(composite.operation())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# Output: Composite(Leaf1, Leaf2)</a:t>
            </a:r>
            <a:endParaRPr/>
          </a:p>
        </p:txBody>
      </p:sp>
      <p:sp>
        <p:nvSpPr>
          <p:cNvPr id="449" name="Google Shape;449;p64"/>
          <p:cNvSpPr txBox="1"/>
          <p:nvPr/>
        </p:nvSpPr>
        <p:spPr>
          <a:xfrm>
            <a:off x="9070412" y="4648604"/>
            <a:ext cx="9217588" cy="563231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Composite(Component):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__init__(self):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self._children = []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add(self, component):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self._children.append(component)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remove(self, component):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self._children.remove(component)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i="0" lang="en-US" sz="2400" u="none" cap="none" strike="noStrike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operation(self):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results = [child.operation() for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				child in self._children]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 f"Composite({', '.join(results)})"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0"/>
          <p:cNvSpPr/>
          <p:nvPr/>
        </p:nvSpPr>
        <p:spPr>
          <a:xfrm>
            <a:off x="1470572" y="4091194"/>
            <a:ext cx="15850778" cy="50658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57239" lvl="0" marL="45723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Вспомнили что такое магические методы</a:t>
            </a:r>
            <a:endParaRPr b="0" i="0" sz="3000" u="none" cap="none" strike="noStrike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39" lvl="0" marL="457239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Метод __bool__</a:t>
            </a:r>
            <a:endParaRPr/>
          </a:p>
          <a:p>
            <a:pPr indent="-457239" lvl="0" marL="457239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Методы __getitem__, __setitem__ и __delitem__</a:t>
            </a:r>
            <a:endParaRPr/>
          </a:p>
          <a:p>
            <a:pPr indent="-457239" lvl="0" marL="457239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Методы __iter__ и __next__</a:t>
            </a:r>
            <a:endParaRPr b="0" i="0" sz="3000" u="none" cap="none" strike="noStrike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39" lvl="0" marL="457239" marR="0" rtl="0" algn="l">
              <a:lnSpc>
                <a:spcPct val="115000"/>
              </a:lnSpc>
              <a:spcBef>
                <a:spcPts val="2400"/>
              </a:spcBef>
              <a:spcAft>
                <a:spcPts val="240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Поговорили про паттерны проектирования и попробовали их реализовать</a:t>
            </a:r>
            <a:endParaRPr b="0" i="0" sz="3000" u="none" cap="none" strike="noStrike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6" name="Google Shape;456;p10"/>
          <p:cNvSpPr/>
          <p:nvPr/>
        </p:nvSpPr>
        <p:spPr>
          <a:xfrm>
            <a:off x="1470572" y="1417570"/>
            <a:ext cx="12230101" cy="11636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401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В ЗАКЛЮЧЕНИЕ</a:t>
            </a:r>
            <a:endParaRPr b="1" i="0" sz="640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401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Карта курса</a:t>
            </a:r>
            <a:endParaRPr b="1" i="0" sz="640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4"/>
          <p:cNvSpPr/>
          <p:nvPr/>
        </p:nvSpPr>
        <p:spPr>
          <a:xfrm>
            <a:off x="1123405" y="2481942"/>
            <a:ext cx="3860437" cy="914400"/>
          </a:xfrm>
          <a:prstGeom prst="roundRect">
            <a:avLst>
              <a:gd fmla="val 16667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</a:t>
            </a:r>
            <a:endParaRPr/>
          </a:p>
        </p:txBody>
      </p:sp>
      <p:sp>
        <p:nvSpPr>
          <p:cNvPr id="182" name="Google Shape;182;p4"/>
          <p:cNvSpPr/>
          <p:nvPr/>
        </p:nvSpPr>
        <p:spPr>
          <a:xfrm>
            <a:off x="6102892" y="2625267"/>
            <a:ext cx="3860437" cy="914400"/>
          </a:xfrm>
          <a:prstGeom prst="roundRect">
            <a:avLst>
              <a:gd fmla="val 16667" name="adj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Core Python</a:t>
            </a:r>
            <a:endParaRPr/>
          </a:p>
        </p:txBody>
      </p:sp>
      <p:sp>
        <p:nvSpPr>
          <p:cNvPr id="183" name="Google Shape;183;p4"/>
          <p:cNvSpPr/>
          <p:nvPr/>
        </p:nvSpPr>
        <p:spPr>
          <a:xfrm>
            <a:off x="11235882" y="3227022"/>
            <a:ext cx="3860437" cy="914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Advanced Python</a:t>
            </a:r>
            <a:endParaRPr/>
          </a:p>
        </p:txBody>
      </p:sp>
      <p:cxnSp>
        <p:nvCxnSpPr>
          <p:cNvPr id="184" name="Google Shape;184;p4"/>
          <p:cNvCxnSpPr>
            <a:stCxn id="181" idx="3"/>
            <a:endCxn id="182" idx="1"/>
          </p:cNvCxnSpPr>
          <p:nvPr/>
        </p:nvCxnSpPr>
        <p:spPr>
          <a:xfrm>
            <a:off x="4983842" y="2939142"/>
            <a:ext cx="1119000" cy="1434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85" name="Google Shape;185;p4"/>
          <p:cNvCxnSpPr>
            <a:stCxn id="182" idx="3"/>
            <a:endCxn id="183" idx="1"/>
          </p:cNvCxnSpPr>
          <p:nvPr/>
        </p:nvCxnSpPr>
        <p:spPr>
          <a:xfrm>
            <a:off x="9963329" y="3082467"/>
            <a:ext cx="1272600" cy="601800"/>
          </a:xfrm>
          <a:prstGeom prst="curvedConnector3">
            <a:avLst>
              <a:gd fmla="val 49998" name="adj1"/>
            </a:avLst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86" name="Google Shape;186;p4"/>
          <p:cNvCxnSpPr>
            <a:stCxn id="187" idx="3"/>
            <a:endCxn id="188" idx="1"/>
          </p:cNvCxnSpPr>
          <p:nvPr/>
        </p:nvCxnSpPr>
        <p:spPr>
          <a:xfrm>
            <a:off x="5753380" y="5013959"/>
            <a:ext cx="1460400" cy="4905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89" name="Google Shape;189;p4"/>
          <p:cNvCxnSpPr>
            <a:stCxn id="188" idx="3"/>
            <a:endCxn id="183" idx="2"/>
          </p:cNvCxnSpPr>
          <p:nvPr/>
        </p:nvCxnSpPr>
        <p:spPr>
          <a:xfrm flipH="1" rot="10800000">
            <a:off x="11632366" y="4141518"/>
            <a:ext cx="1533600" cy="1362900"/>
          </a:xfrm>
          <a:prstGeom prst="curvedConnector2">
            <a:avLst/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90" name="Google Shape;190;p4"/>
          <p:cNvCxnSpPr>
            <a:stCxn id="187" idx="1"/>
            <a:endCxn id="180" idx="1"/>
          </p:cNvCxnSpPr>
          <p:nvPr/>
        </p:nvCxnSpPr>
        <p:spPr>
          <a:xfrm rot="10800000">
            <a:off x="935943" y="2615159"/>
            <a:ext cx="957000" cy="2398800"/>
          </a:xfrm>
          <a:prstGeom prst="curvedConnector3">
            <a:avLst>
              <a:gd fmla="val 23887" name="adj1"/>
            </a:avLst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91" name="Google Shape;191;p4"/>
          <p:cNvCxnSpPr>
            <a:stCxn id="180" idx="3"/>
            <a:endCxn id="192" idx="1"/>
          </p:cNvCxnSpPr>
          <p:nvPr/>
        </p:nvCxnSpPr>
        <p:spPr>
          <a:xfrm flipH="1">
            <a:off x="8844001" y="2615063"/>
            <a:ext cx="4322100" cy="50037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93" name="Google Shape;193;p4"/>
          <p:cNvCxnSpPr>
            <a:stCxn id="194" idx="3"/>
            <a:endCxn id="192" idx="2"/>
          </p:cNvCxnSpPr>
          <p:nvPr/>
        </p:nvCxnSpPr>
        <p:spPr>
          <a:xfrm flipH="1" rot="10800000">
            <a:off x="7720148" y="8076207"/>
            <a:ext cx="3054300" cy="1238700"/>
          </a:xfrm>
          <a:prstGeom prst="curvedConnector2">
            <a:avLst/>
          </a:prstGeom>
          <a:noFill/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id="195" name="Google Shape;19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78880" y="2911845"/>
            <a:ext cx="430060" cy="4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97547" y="3492524"/>
            <a:ext cx="430060" cy="471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" name="Google Shape;197;p4"/>
          <p:cNvGrpSpPr/>
          <p:nvPr/>
        </p:nvGrpSpPr>
        <p:grpSpPr>
          <a:xfrm>
            <a:off x="1892943" y="4556759"/>
            <a:ext cx="3860437" cy="914400"/>
            <a:chOff x="2357130" y="5143500"/>
            <a:chExt cx="3860436" cy="914400"/>
          </a:xfrm>
        </p:grpSpPr>
        <p:sp>
          <p:nvSpPr>
            <p:cNvPr id="187" name="Google Shape;187;p4"/>
            <p:cNvSpPr/>
            <p:nvPr/>
          </p:nvSpPr>
          <p:spPr>
            <a:xfrm>
              <a:off x="2357130" y="5143500"/>
              <a:ext cx="3860436" cy="9144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r="100%" t="100%"/>
              </a:path>
              <a:tileRect b="-100%" l="-10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Docker и </a:t>
              </a:r>
              <a:br>
                <a:rPr b="0" i="0" lang="en-US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en-US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Docker Compose</a:t>
              </a:r>
              <a:endParaRPr/>
            </a:p>
          </p:txBody>
        </p:sp>
        <p:pic>
          <p:nvPicPr>
            <p:cNvPr id="198" name="Google Shape;198;p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390623" y="5330700"/>
              <a:ext cx="720000" cy="54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p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250074" y="5282379"/>
              <a:ext cx="938768" cy="54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0" name="Google Shape;200;p4"/>
          <p:cNvGrpSpPr/>
          <p:nvPr/>
        </p:nvGrpSpPr>
        <p:grpSpPr>
          <a:xfrm>
            <a:off x="7213781" y="5047218"/>
            <a:ext cx="4418585" cy="914400"/>
            <a:chOff x="7213781" y="5047217"/>
            <a:chExt cx="4418585" cy="914400"/>
          </a:xfrm>
        </p:grpSpPr>
        <p:sp>
          <p:nvSpPr>
            <p:cNvPr id="188" name="Google Shape;188;p4"/>
            <p:cNvSpPr/>
            <p:nvPr/>
          </p:nvSpPr>
          <p:spPr>
            <a:xfrm>
              <a:off x="7213781" y="5047217"/>
              <a:ext cx="4418585" cy="9144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r="100%" t="100%"/>
              </a:path>
              <a:tileRect b="-100%" l="-10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Django and Databases</a:t>
              </a:r>
              <a:endParaRPr/>
            </a:p>
          </p:txBody>
        </p:sp>
        <p:pic>
          <p:nvPicPr>
            <p:cNvPr id="201" name="Google Shape;201;p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7290879" y="5257433"/>
              <a:ext cx="540000" cy="54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2" name="Google Shape;202;p4"/>
          <p:cNvGrpSpPr/>
          <p:nvPr/>
        </p:nvGrpSpPr>
        <p:grpSpPr>
          <a:xfrm>
            <a:off x="2357130" y="6600008"/>
            <a:ext cx="3860437" cy="914400"/>
            <a:chOff x="2357130" y="6600008"/>
            <a:chExt cx="3860436" cy="914400"/>
          </a:xfrm>
        </p:grpSpPr>
        <p:sp>
          <p:nvSpPr>
            <p:cNvPr id="203" name="Google Shape;203;p4"/>
            <p:cNvSpPr/>
            <p:nvPr/>
          </p:nvSpPr>
          <p:spPr>
            <a:xfrm>
              <a:off x="2357130" y="6600008"/>
              <a:ext cx="3860436" cy="9144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r="100%" t="100%"/>
              </a:path>
              <a:tileRect b="-100%" l="-10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Microservices и API</a:t>
              </a:r>
              <a:endParaRPr/>
            </a:p>
          </p:txBody>
        </p:sp>
        <p:pic>
          <p:nvPicPr>
            <p:cNvPr id="204" name="Google Shape;204;p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2465573" y="6787208"/>
              <a:ext cx="430820" cy="540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5" name="Google Shape;205;p4"/>
          <p:cNvGrpSpPr/>
          <p:nvPr/>
        </p:nvGrpSpPr>
        <p:grpSpPr>
          <a:xfrm>
            <a:off x="1706590" y="8857707"/>
            <a:ext cx="6013558" cy="914400"/>
            <a:chOff x="1706590" y="8857706"/>
            <a:chExt cx="6013559" cy="914400"/>
          </a:xfrm>
        </p:grpSpPr>
        <p:sp>
          <p:nvSpPr>
            <p:cNvPr id="194" name="Google Shape;194;p4"/>
            <p:cNvSpPr/>
            <p:nvPr/>
          </p:nvSpPr>
          <p:spPr>
            <a:xfrm>
              <a:off x="1706590" y="8857706"/>
              <a:ext cx="6013559" cy="9144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r="100%" t="100%"/>
              </a:path>
              <a:tileRect b="-100%" l="-10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582663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Нейросети для backend-проектов. </a:t>
              </a:r>
              <a:br>
                <a:rPr b="0" i="0" lang="en-US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0" lang="en-US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Deep ML</a:t>
              </a:r>
              <a:endParaRPr/>
            </a:p>
          </p:txBody>
        </p:sp>
        <p:pic>
          <p:nvPicPr>
            <p:cNvPr id="206" name="Google Shape;206;p4"/>
            <p:cNvPicPr preferRelativeResize="0"/>
            <p:nvPr/>
          </p:nvPicPr>
          <p:blipFill rotWithShape="1">
            <a:blip r:embed="rId8">
              <a:alphaModFix/>
            </a:blip>
            <a:srcRect b="2849" l="0" r="0" t="2849"/>
            <a:stretch/>
          </p:blipFill>
          <p:spPr>
            <a:xfrm>
              <a:off x="1892944" y="9044906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207" name="Google Shape;207;p4"/>
          <p:cNvGrpSpPr/>
          <p:nvPr/>
        </p:nvGrpSpPr>
        <p:grpSpPr>
          <a:xfrm>
            <a:off x="8844098" y="7161712"/>
            <a:ext cx="3860437" cy="914400"/>
            <a:chOff x="8073390" y="7514408"/>
            <a:chExt cx="3860436" cy="914400"/>
          </a:xfrm>
        </p:grpSpPr>
        <p:sp>
          <p:nvSpPr>
            <p:cNvPr id="192" name="Google Shape;192;p4"/>
            <p:cNvSpPr/>
            <p:nvPr/>
          </p:nvSpPr>
          <p:spPr>
            <a:xfrm>
              <a:off x="8073390" y="7514408"/>
              <a:ext cx="3860436" cy="914400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4841D"/>
                </a:gs>
                <a:gs pos="50000">
                  <a:srgbClr val="F59A1C"/>
                </a:gs>
                <a:gs pos="100000">
                  <a:srgbClr val="F7AD1B"/>
                </a:gs>
              </a:gsLst>
              <a:path path="circle">
                <a:fillToRect r="100%" t="100%"/>
              </a:path>
              <a:tileRect b="-100%" l="-100%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582663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Final Team Project</a:t>
              </a:r>
              <a:endParaRPr/>
            </a:p>
          </p:txBody>
        </p:sp>
        <p:pic>
          <p:nvPicPr>
            <p:cNvPr id="208" name="Google Shape;208;p4"/>
            <p:cNvPicPr preferRelativeResize="0"/>
            <p:nvPr/>
          </p:nvPicPr>
          <p:blipFill rotWithShape="1">
            <a:blip r:embed="rId9">
              <a:alphaModFix/>
            </a:blip>
            <a:srcRect b="2849" l="0" r="0" t="2849"/>
            <a:stretch/>
          </p:blipFill>
          <p:spPr>
            <a:xfrm>
              <a:off x="8289249" y="7701608"/>
              <a:ext cx="572629" cy="540000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209" name="Google Shape;209;p4"/>
          <p:cNvPicPr preferRelativeResize="0"/>
          <p:nvPr/>
        </p:nvPicPr>
        <p:blipFill rotWithShape="1">
          <a:blip r:embed="rId10">
            <a:alphaModFix/>
          </a:blip>
          <a:srcRect b="2849" l="0" r="0" t="2849"/>
          <a:stretch/>
        </p:blipFill>
        <p:spPr>
          <a:xfrm>
            <a:off x="1356690" y="2751594"/>
            <a:ext cx="419930" cy="39600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8"/>
          <p:cNvSpPr txBox="1"/>
          <p:nvPr>
            <p:ph type="title"/>
          </p:nvPr>
        </p:nvSpPr>
        <p:spPr>
          <a:xfrm>
            <a:off x="1257300" y="547690"/>
            <a:ext cx="13702285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Карта модуля</a:t>
            </a:r>
            <a:endParaRPr/>
          </a:p>
        </p:txBody>
      </p:sp>
      <p:sp>
        <p:nvSpPr>
          <p:cNvPr id="215" name="Google Shape;215;p28"/>
          <p:cNvSpPr/>
          <p:nvPr/>
        </p:nvSpPr>
        <p:spPr>
          <a:xfrm>
            <a:off x="2782859" y="2079625"/>
            <a:ext cx="5864751" cy="914400"/>
          </a:xfrm>
          <a:prstGeom prst="roundRect">
            <a:avLst>
              <a:gd fmla="val 16667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Введение в ООП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8"/>
          <p:cNvSpPr/>
          <p:nvPr/>
        </p:nvSpPr>
        <p:spPr>
          <a:xfrm>
            <a:off x="2782859" y="3154362"/>
            <a:ext cx="5864751" cy="914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8D8D8"/>
              </a:gs>
              <a:gs pos="52000">
                <a:schemeClr val="lt1"/>
              </a:gs>
              <a:gs pos="100000">
                <a:srgbClr val="D8D8D8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8"/>
          <p:cNvSpPr/>
          <p:nvPr/>
        </p:nvSpPr>
        <p:spPr>
          <a:xfrm>
            <a:off x="2782859" y="4229098"/>
            <a:ext cx="5864751" cy="914400"/>
          </a:xfrm>
          <a:prstGeom prst="roundRect">
            <a:avLst>
              <a:gd fmla="val 16667" name="adj"/>
            </a:avLst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Магические методы классов. Часть 2</a:t>
            </a: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2782859" y="5303837"/>
            <a:ext cx="5864751" cy="914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Магические методы классов. Часть 3</a:t>
            </a:r>
            <a:endParaRPr/>
          </a:p>
        </p:txBody>
      </p:sp>
      <p:sp>
        <p:nvSpPr>
          <p:cNvPr id="219" name="Google Shape;219;p28"/>
          <p:cNvSpPr/>
          <p:nvPr/>
        </p:nvSpPr>
        <p:spPr>
          <a:xfrm>
            <a:off x="2782859" y="6378577"/>
            <a:ext cx="5864751" cy="914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Наследование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8"/>
          <p:cNvSpPr/>
          <p:nvPr/>
        </p:nvSpPr>
        <p:spPr>
          <a:xfrm>
            <a:off x="2782857" y="7721106"/>
            <a:ext cx="5864751" cy="914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4841D"/>
              </a:gs>
              <a:gs pos="50000">
                <a:schemeClr val="lt1"/>
              </a:gs>
              <a:gs pos="100000">
                <a:srgbClr val="F4841D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8"/>
          <p:cNvSpPr/>
          <p:nvPr/>
        </p:nvSpPr>
        <p:spPr>
          <a:xfrm>
            <a:off x="2782857" y="9063634"/>
            <a:ext cx="5864751" cy="914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4841D"/>
              </a:gs>
              <a:gs pos="50000">
                <a:srgbClr val="F59A1C"/>
              </a:gs>
              <a:gs pos="100000">
                <a:srgbClr val="F7AD1B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Проектный урок: Программа для изучения иностранных языков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8"/>
          <p:cNvSpPr txBox="1"/>
          <p:nvPr/>
        </p:nvSpPr>
        <p:spPr>
          <a:xfrm>
            <a:off x="2054182" y="2121327"/>
            <a:ext cx="45076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223" name="Google Shape;223;p28"/>
          <p:cNvSpPr txBox="1"/>
          <p:nvPr/>
        </p:nvSpPr>
        <p:spPr>
          <a:xfrm>
            <a:off x="2036548" y="4270800"/>
            <a:ext cx="48282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224" name="Google Shape;224;p28"/>
          <p:cNvSpPr txBox="1"/>
          <p:nvPr/>
        </p:nvSpPr>
        <p:spPr>
          <a:xfrm>
            <a:off x="2017143" y="5345537"/>
            <a:ext cx="53412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/>
          </a:p>
        </p:txBody>
      </p:sp>
      <p:sp>
        <p:nvSpPr>
          <p:cNvPr id="225" name="Google Shape;225;p28"/>
          <p:cNvSpPr txBox="1"/>
          <p:nvPr/>
        </p:nvSpPr>
        <p:spPr>
          <a:xfrm>
            <a:off x="2022123" y="6420273"/>
            <a:ext cx="49885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/>
          </a:p>
        </p:txBody>
      </p:sp>
      <p:sp>
        <p:nvSpPr>
          <p:cNvPr id="226" name="Google Shape;226;p28"/>
          <p:cNvSpPr txBox="1"/>
          <p:nvPr/>
        </p:nvSpPr>
        <p:spPr>
          <a:xfrm>
            <a:off x="1658241" y="9105336"/>
            <a:ext cx="846707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endParaRPr/>
          </a:p>
        </p:txBody>
      </p:sp>
      <p:pic>
        <p:nvPicPr>
          <p:cNvPr id="227" name="Google Shape;22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9382" y="614016"/>
            <a:ext cx="1058562" cy="1160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8"/>
          <p:cNvPicPr preferRelativeResize="0"/>
          <p:nvPr/>
        </p:nvPicPr>
        <p:blipFill rotWithShape="1">
          <a:blip r:embed="rId4">
            <a:alphaModFix/>
          </a:blip>
          <a:srcRect b="266" l="0" r="0" t="267"/>
          <a:stretch/>
        </p:blipFill>
        <p:spPr>
          <a:xfrm flipH="1">
            <a:off x="10227492" y="1982572"/>
            <a:ext cx="3307700" cy="3119225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/>
          <p:nvPr/>
        </p:nvSpPr>
        <p:spPr>
          <a:xfrm>
            <a:off x="936000" y="972001"/>
            <a:ext cx="12230101" cy="32861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401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ПЛАН </a:t>
            </a:r>
            <a:endParaRPr b="1" i="0" sz="6401" u="none" cap="none" strike="noStrike">
              <a:solidFill>
                <a:srgbClr val="03030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401" u="none" cap="none" strike="noStrike">
                <a:solidFill>
                  <a:srgbClr val="030303"/>
                </a:solidFill>
                <a:latin typeface="Inter"/>
                <a:ea typeface="Inter"/>
                <a:cs typeface="Inter"/>
                <a:sym typeface="Inter"/>
              </a:rPr>
              <a:t>ЗАНЯТИЯ</a:t>
            </a:r>
            <a:endParaRPr b="1" i="0" sz="640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9"/>
          <p:cNvSpPr txBox="1"/>
          <p:nvPr/>
        </p:nvSpPr>
        <p:spPr>
          <a:xfrm>
            <a:off x="935998" y="4542125"/>
            <a:ext cx="14216917" cy="2585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94412" lvl="0" marL="59441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b="0" i="0" lang="en-US" sz="3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Метод __bool__</a:t>
            </a:r>
            <a:endParaRPr/>
          </a:p>
          <a:p>
            <a:pPr indent="-594412" lvl="0" marL="59441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b="0" i="0" lang="en-US" sz="3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Методы __getitem__, __setitem__ и __delitem__</a:t>
            </a:r>
            <a:endParaRPr/>
          </a:p>
          <a:p>
            <a:pPr indent="-594412" lvl="0" marL="59441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AutoNum type="arabicPeriod"/>
            </a:pPr>
            <a:r>
              <a:rPr b="0" i="0" lang="en-US" sz="3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Методы __iter__ и __next__</a:t>
            </a:r>
            <a:endParaRPr b="0" i="0" sz="3600" u="none" cap="none" strike="noStrike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/>
          <p:nvPr/>
        </p:nvSpPr>
        <p:spPr>
          <a:xfrm>
            <a:off x="4990698" y="2745032"/>
            <a:ext cx="11612880" cy="4598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Метод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601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__bool__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 txBox="1"/>
          <p:nvPr>
            <p:ph type="title"/>
          </p:nvPr>
        </p:nvSpPr>
        <p:spPr>
          <a:xfrm>
            <a:off x="1257299" y="547689"/>
            <a:ext cx="13717876" cy="19891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Метод __bool__</a:t>
            </a:r>
            <a:endParaRPr/>
          </a:p>
        </p:txBody>
      </p:sp>
      <p:sp>
        <p:nvSpPr>
          <p:cNvPr id="247" name="Google Shape;247;p31"/>
          <p:cNvSpPr txBox="1"/>
          <p:nvPr/>
        </p:nvSpPr>
        <p:spPr>
          <a:xfrm>
            <a:off x="1257299" y="3316314"/>
            <a:ext cx="16743316" cy="39018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 __bool__ в Python используется для определения логического значения объекта, когда он проверяется в булевом контексте, таком как условное выражение (if, while) или вызов функции bool().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Метод __bool__ должен возвращать True или False.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Если метод __bool__ не определен в классе, Python использует метод __len__ для определения логического значения объекта.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Если __len__ возвращает 0, объект считается False, в противном случае —True.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2022-11-15T10:50:05Z</dcterms:created>
  <dc:creator>PptxGenJS</dc:creator>
</cp:coreProperties>
</file>